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05" r:id="rId4"/>
    <p:sldId id="286" r:id="rId5"/>
    <p:sldId id="258" r:id="rId6"/>
    <p:sldId id="260" r:id="rId7"/>
    <p:sldId id="261" r:id="rId8"/>
    <p:sldId id="262" r:id="rId9"/>
    <p:sldId id="263" r:id="rId10"/>
    <p:sldId id="284" r:id="rId11"/>
    <p:sldId id="288" r:id="rId12"/>
    <p:sldId id="289" r:id="rId13"/>
    <p:sldId id="290" r:id="rId14"/>
    <p:sldId id="291" r:id="rId15"/>
    <p:sldId id="292" r:id="rId16"/>
    <p:sldId id="293" r:id="rId17"/>
    <p:sldId id="285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59" r:id="rId35"/>
    <p:sldId id="264" r:id="rId36"/>
    <p:sldId id="287" r:id="rId37"/>
    <p:sldId id="294" r:id="rId38"/>
    <p:sldId id="295" r:id="rId39"/>
    <p:sldId id="296" r:id="rId40"/>
    <p:sldId id="298" r:id="rId41"/>
    <p:sldId id="299" r:id="rId42"/>
    <p:sldId id="300" r:id="rId43"/>
    <p:sldId id="301" r:id="rId44"/>
    <p:sldId id="303" r:id="rId45"/>
    <p:sldId id="304" r:id="rId46"/>
    <p:sldId id="26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56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6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8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44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3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67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8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08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7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5059CD0-DF2C-447C-AAF9-4F16EE3E675D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689CD58-C024-4E0E-A9D8-B32FC4D41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2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A52EB-23BB-4F76-95CF-C46785EC8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River’s Edge at Dixie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2B3C8-3E65-4A0C-9E2C-2E4061EF18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Connor Nitterauer, Adam Franklin, </a:t>
            </a:r>
            <a:r>
              <a:rPr lang="en-US" dirty="0" err="1"/>
              <a:t>Kashane</a:t>
            </a:r>
            <a:r>
              <a:rPr lang="en-US" dirty="0"/>
              <a:t> Tiger, Kenny Cedeno</a:t>
            </a:r>
          </a:p>
        </p:txBody>
      </p:sp>
    </p:spTree>
    <p:extLst>
      <p:ext uri="{BB962C8B-B14F-4D97-AF65-F5344CB8AC3E}">
        <p14:creationId xmlns:p14="http://schemas.microsoft.com/office/powerpoint/2010/main" val="86741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577664D8-9B5E-40A0-BDE7-189605721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67" b="8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11EB7-A67C-4BC2-BCAA-6F53D699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Regulatory analysis </a:t>
            </a:r>
          </a:p>
        </p:txBody>
      </p:sp>
    </p:spTree>
    <p:extLst>
      <p:ext uri="{BB962C8B-B14F-4D97-AF65-F5344CB8AC3E}">
        <p14:creationId xmlns:p14="http://schemas.microsoft.com/office/powerpoint/2010/main" val="798368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EEF17-72BD-4405-9DF4-D08970E8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/>
              <a:t>Location basics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12766-19AA-4F1E-9661-08D672DC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026" y="587858"/>
            <a:ext cx="3725657" cy="3301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F6A8C-F1E3-4299-8977-21EF2D46D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587858"/>
            <a:ext cx="3730289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8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F93E-7B20-4956-A19C-82FC3706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386744"/>
            <a:ext cx="4486656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000"/>
              <a:t>Development review committee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F143B-3981-4FC2-BB15-0C5867633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ACD5C-E539-478F-B5AF-A8C342E0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82" y="640080"/>
            <a:ext cx="1736385" cy="2544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82460-D77E-4669-9C14-B06C99845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48" y="3362065"/>
            <a:ext cx="5065169" cy="25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7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64686-AF7C-4FEE-A83A-4C54102A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Planning &amp; Zoning Board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9881B-C1B2-4191-B413-38C46F55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484" y="2097615"/>
            <a:ext cx="7148371" cy="266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80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1FBC6-904D-481E-A179-BAD5D7EA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/>
              <a:t>Code Enforcement Board &amp; Special Magistrate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E6D40-259C-4AC9-B1C5-A1D17E91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849" y="1791131"/>
            <a:ext cx="7044598" cy="32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58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545D-8411-4F3F-83D4-601420E3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386744"/>
            <a:ext cx="4486656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Zoning code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F143B-3981-4FC2-BB15-0C5867633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A7031-1C93-4E2E-80AD-5226EBA3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899" y="3074949"/>
            <a:ext cx="5760199" cy="2448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FB6BD-791D-497F-B59D-0B0D6DDB9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533" y="900825"/>
            <a:ext cx="5770565" cy="14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53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ADB6A-CFB9-4D4F-8EAF-8A01F74E7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Mixed-use development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6582B-4C6E-4163-BAB1-9C85FB7C2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392" y="1612200"/>
            <a:ext cx="6987690" cy="36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0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7872E-17D3-4941-BA3A-AB59DF70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50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Market analysis </a:t>
            </a:r>
          </a:p>
        </p:txBody>
      </p:sp>
    </p:spTree>
    <p:extLst>
      <p:ext uri="{BB962C8B-B14F-4D97-AF65-F5344CB8AC3E}">
        <p14:creationId xmlns:p14="http://schemas.microsoft.com/office/powerpoint/2010/main" val="2574655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A7E7FD-3BC4-4B9B-9C43-5E56D77D9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692" t="8205" r="20961" b="25744"/>
          <a:stretch/>
        </p:blipFill>
        <p:spPr>
          <a:xfrm>
            <a:off x="2680600" y="804334"/>
            <a:ext cx="6830799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2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BC418D-428D-4D3A-9B6E-4F9199654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42" t="10940" r="20741" b="35385"/>
          <a:stretch/>
        </p:blipFill>
        <p:spPr>
          <a:xfrm>
            <a:off x="1895711" y="804334"/>
            <a:ext cx="8400578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5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2FD6-375C-4D17-8E4F-F76DA1AE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5322-A467-4759-BC81-464CA635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Executive summary </a:t>
            </a:r>
          </a:p>
          <a:p>
            <a:r>
              <a:rPr lang="en-US" dirty="0"/>
              <a:t>Site analysis</a:t>
            </a:r>
          </a:p>
          <a:p>
            <a:r>
              <a:rPr lang="en-US" dirty="0"/>
              <a:t>Regulatory analysis</a:t>
            </a:r>
          </a:p>
          <a:p>
            <a:r>
              <a:rPr lang="en-US" dirty="0"/>
              <a:t>Market analysis</a:t>
            </a:r>
          </a:p>
          <a:p>
            <a:r>
              <a:rPr lang="en-US" dirty="0"/>
              <a:t>Proposed Design</a:t>
            </a:r>
          </a:p>
          <a:p>
            <a:r>
              <a:rPr lang="en-US" dirty="0"/>
              <a:t>Financial analysis</a:t>
            </a:r>
          </a:p>
          <a:p>
            <a:r>
              <a:rPr lang="en-US" dirty="0"/>
              <a:t>Conclusion </a:t>
            </a:r>
          </a:p>
          <a:p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05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D0EC-8B93-4BCB-8340-9E9862C3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9416-57CC-4049-876B-6BE48180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B8D15-0D26-4A8C-8495-648A1820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60" y="645935"/>
            <a:ext cx="987027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54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2019-0045-4570-BA2F-881747AA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B8D12-8583-4870-87DF-7017CB69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90798-639A-4C8A-8F03-E194CC16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66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1C79-E375-43FF-BFD7-29240D34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32C3-7767-4955-9128-2DA164181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EB843-8AF3-4657-BB2E-EECAB7AF3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98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827A-B88B-40B0-9A3B-DBAE90C6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D2566-175A-43A2-974B-C852B4477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6AD25-28ED-4799-A56B-0E120E590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19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616A-AF24-443D-BEC0-42C69EC3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CC2D-BC68-45F4-8FE6-D7D624B4E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012AD-0A33-4C34-BDAC-F821FD15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" y="0"/>
            <a:ext cx="12143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19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A1874-4BD9-4609-B0CB-8EEBF1BF2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332" t="9026"/>
          <a:stretch/>
        </p:blipFill>
        <p:spPr>
          <a:xfrm>
            <a:off x="2179405" y="484323"/>
            <a:ext cx="7833189" cy="588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6177DE-4EC1-46BB-A509-116D61B46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10" t="2393" r="-1" b="11795"/>
          <a:stretch/>
        </p:blipFill>
        <p:spPr>
          <a:xfrm>
            <a:off x="2075811" y="804334"/>
            <a:ext cx="8040378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2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1E5AE-7E22-4DD7-A65E-5264F1B5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Trade area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B94096-7EC8-4656-9F87-E78CDD2DC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376" y="784273"/>
            <a:ext cx="6257544" cy="49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6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BB948-C345-4642-BB21-043B4C01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/>
              <a:t>Demographics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5A6BD6-83F2-4A96-AA36-76FAAB081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3247" y="744108"/>
            <a:ext cx="6754445" cy="53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36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3CE3-AA01-42F4-B8C7-A2DCBD6F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2" y="2560319"/>
            <a:ext cx="4053372" cy="1429237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Demographics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62945-0957-4167-A370-9791CCD4A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E6367-3B04-4FA9-A562-DCF1EA50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109" y="3663267"/>
            <a:ext cx="7346891" cy="1763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B90D3-5AC4-4812-B91F-6BB45A69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03" y="1900013"/>
            <a:ext cx="7346895" cy="176325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B5BA7F-F74F-4D3F-B458-23FAEE36C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5104" y="1110221"/>
            <a:ext cx="7346895" cy="78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7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42082-7872-4F59-A71E-E1414B50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4" y="2160273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1309171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6486C-4DF6-46D8-BBE6-4D1ACF545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/>
              <a:t>Demographics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F36AD2-3A0A-4349-BE4F-DE57BA106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6548" y="841020"/>
            <a:ext cx="6970989" cy="51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92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96376-2683-400A-91BB-2519244F7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/>
              <a:t>Demographics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560249-0151-4F39-A6F5-5CA822411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248" y="460717"/>
            <a:ext cx="7004796" cy="59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09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32C4B-C62D-4052-BD9F-8FDC0DFE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600"/>
              <a:t>Retail comparison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BBBD77-FF98-4A4C-8B10-ED5BDB3D0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376" y="1168165"/>
            <a:ext cx="6257544" cy="45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8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F9207-8A75-40EB-B5A4-CF78198F4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Traffic count 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1A31B5CC-9655-4650-BC52-8D70991E8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0528" y="587201"/>
            <a:ext cx="5105240" cy="52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08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814B4-DF90-423C-A19F-378DC287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371" y="4208449"/>
            <a:ext cx="6211956" cy="1526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all" dirty="0"/>
              <a:t>Proposed design</a:t>
            </a:r>
          </a:p>
        </p:txBody>
      </p:sp>
      <p:pic>
        <p:nvPicPr>
          <p:cNvPr id="9" name="Content Placeholder 8" descr="A large white building&#10;&#10;Description automatically generated">
            <a:extLst>
              <a:ext uri="{FF2B5EF4-FFF2-40B4-BE49-F238E27FC236}">
                <a16:creationId xmlns:a16="http://schemas.microsoft.com/office/drawing/2014/main" id="{A3E0A527-ED61-4BAF-95F1-203182BF3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54" r="2182"/>
          <a:stretch/>
        </p:blipFill>
        <p:spPr>
          <a:xfrm>
            <a:off x="321566" y="686955"/>
            <a:ext cx="4041697" cy="2441439"/>
          </a:xfrm>
          <a:prstGeom prst="rect">
            <a:avLst/>
          </a:prstGeom>
        </p:spPr>
      </p:pic>
      <p:pic>
        <p:nvPicPr>
          <p:cNvPr id="10" name="Picture 9" descr="A street scene with focus on the side of a building&#10;&#10;Description automatically generated">
            <a:extLst>
              <a:ext uri="{FF2B5EF4-FFF2-40B4-BE49-F238E27FC236}">
                <a16:creationId xmlns:a16="http://schemas.microsoft.com/office/drawing/2014/main" id="{AC01147E-F56E-43BD-ABCA-8A708230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6" r="17180" b="-1"/>
          <a:stretch/>
        </p:blipFill>
        <p:spPr>
          <a:xfrm>
            <a:off x="667245" y="3579059"/>
            <a:ext cx="2835609" cy="2886051"/>
          </a:xfrm>
          <a:prstGeom prst="rect">
            <a:avLst/>
          </a:prstGeom>
        </p:spPr>
      </p:pic>
      <p:pic>
        <p:nvPicPr>
          <p:cNvPr id="12" name="Picture 11" descr="A view of a kitchen&#10;&#10;Description automatically generated">
            <a:extLst>
              <a:ext uri="{FF2B5EF4-FFF2-40B4-BE49-F238E27FC236}">
                <a16:creationId xmlns:a16="http://schemas.microsoft.com/office/drawing/2014/main" id="{65337D3E-D717-4AE9-BE18-EA383AC2F7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2" r="6814"/>
          <a:stretch/>
        </p:blipFill>
        <p:spPr>
          <a:xfrm>
            <a:off x="8932374" y="583114"/>
            <a:ext cx="2938060" cy="2641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3A80D7-048B-4B4A-B8BB-D21380DB8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453" y="583115"/>
            <a:ext cx="3624646" cy="26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311AC-73FE-494C-9D7B-061B6D4F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371" y="4208449"/>
            <a:ext cx="6211956" cy="1526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all" dirty="0"/>
              <a:t>Proposed Design</a:t>
            </a:r>
          </a:p>
        </p:txBody>
      </p:sp>
      <p:pic>
        <p:nvPicPr>
          <p:cNvPr id="14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FFFE5D-A4D8-481D-9114-F7B149380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1" y="4066712"/>
            <a:ext cx="4135959" cy="180948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F661BA-819C-42D4-8595-21FB24767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7229"/>
          <a:stretch/>
        </p:blipFill>
        <p:spPr>
          <a:xfrm>
            <a:off x="541486" y="744469"/>
            <a:ext cx="2977397" cy="2387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A86CD-C072-4138-9ACF-4A38C5893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04" r="12384" b="2"/>
          <a:stretch/>
        </p:blipFill>
        <p:spPr>
          <a:xfrm>
            <a:off x="4794946" y="577847"/>
            <a:ext cx="3236977" cy="2106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83289-DAD0-4868-9432-4F5716E52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6" r="5405" b="-3"/>
          <a:stretch/>
        </p:blipFill>
        <p:spPr>
          <a:xfrm>
            <a:off x="9004757" y="1307670"/>
            <a:ext cx="2949282" cy="21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82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3092B17F-C4D6-4C40-857B-6DB051F15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67" b="8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DFAF7-46E7-4866-89BC-F6606EDC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Financial analysis </a:t>
            </a:r>
          </a:p>
        </p:txBody>
      </p:sp>
    </p:spTree>
    <p:extLst>
      <p:ext uri="{BB962C8B-B14F-4D97-AF65-F5344CB8AC3E}">
        <p14:creationId xmlns:p14="http://schemas.microsoft.com/office/powerpoint/2010/main" val="715701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FA24A-B3B9-4D2A-A5F5-CCECD909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Space </a:t>
            </a:r>
            <a:r>
              <a:rPr lang="en-US"/>
              <a:t>breakeout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438A4-C898-43A7-8AF6-970A7301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76" y="1832412"/>
            <a:ext cx="6257544" cy="28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15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77145-D398-4A4F-8E8C-0F8E397B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800"/>
              <a:t>Current market condition &amp; initial assumptions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93694-1533-4612-B0EE-40FB89AC4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639" y="1277427"/>
            <a:ext cx="7157017" cy="38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36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3F07E-6A44-463A-AA28-067E697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Development cost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5202B-A6C7-44A9-B1DB-676F49684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66" y="1280108"/>
            <a:ext cx="6536553" cy="429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1C784-971D-41DE-AB17-8395240B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50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766967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2E138-ED66-4E18-8D03-F653A7FC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All in development cost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77DA5-BF84-49DE-9390-53F87B3A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725" y="2457977"/>
            <a:ext cx="6998358" cy="194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52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CA0C-7659-4194-873F-7049F30F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Investment 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A88C3-DF49-4E33-96C7-2EAECC219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685" y="2293325"/>
            <a:ext cx="7326926" cy="22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3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4BC03-F5EF-4DCC-BC88-2B7DEE15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The ask: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0210F-6390-40F3-AF8D-F3B46192E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04" y="2081821"/>
            <a:ext cx="6735888" cy="26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29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07C3A-7800-43F8-8B02-9ABD41191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Deal structure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AA06E-1766-4EB8-A6E1-4556F867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472" y="1972064"/>
            <a:ext cx="7284676" cy="29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2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42769-7F1B-4640-BA8F-F1BA7BE2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/>
              <a:t>Profit distribution per equity stake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2301E-F45D-49CB-BB7C-6924460DA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64" y="934897"/>
            <a:ext cx="6606892" cy="49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82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E5C8C-027A-43EB-8682-DEDFD337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600" dirty="0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8A7BE-02B5-423E-B048-7F6E2FAF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76" y="1292698"/>
            <a:ext cx="6257544" cy="39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35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1D1D-5666-47E7-A043-5FE4B355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990" y="576263"/>
            <a:ext cx="4764987" cy="285273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136F4-F49C-48C0-9627-1CF24CEC2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Connor Nitterauer, Adam Franklin, </a:t>
            </a:r>
            <a:r>
              <a:rPr lang="en-US" dirty="0" err="1"/>
              <a:t>Kashane</a:t>
            </a:r>
            <a:r>
              <a:rPr lang="en-US" dirty="0"/>
              <a:t> Tiger, Kenny Cedeno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6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98F7-91DF-44EF-8945-5CB5BF35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64860"/>
            <a:ext cx="4018839" cy="2035628"/>
          </a:xfrm>
        </p:spPr>
        <p:txBody>
          <a:bodyPr>
            <a:normAutofit/>
          </a:bodyPr>
          <a:lstStyle/>
          <a:p>
            <a:r>
              <a:rPr lang="en-US"/>
              <a:t>Site Analysis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CE70F6-01DF-4A5F-A340-EDC1B5672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721241"/>
            <a:ext cx="4010296" cy="3472543"/>
          </a:xfrm>
        </p:spPr>
        <p:txBody>
          <a:bodyPr>
            <a:normAutofit/>
          </a:bodyPr>
          <a:lstStyle/>
          <a:p>
            <a:r>
              <a:rPr lang="en-US" sz="1800" dirty="0"/>
              <a:t>Located on Dixie Highway and the North Fork Middle River</a:t>
            </a:r>
          </a:p>
          <a:p>
            <a:r>
              <a:rPr lang="en-US" sz="1800" dirty="0"/>
              <a:t>Consists on two parcels totaling 3 acres </a:t>
            </a:r>
          </a:p>
          <a:p>
            <a:r>
              <a:rPr lang="en-US" sz="1800" dirty="0"/>
              <a:t>Currently zoned B-2</a:t>
            </a:r>
          </a:p>
          <a:p>
            <a:pPr lvl="1"/>
            <a:r>
              <a:rPr lang="en-US" sz="1800" dirty="0"/>
              <a:t>Future Land Use Commercial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09969-4B18-4340-9D88-C4882FF49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146"/>
            <a:ext cx="5384074" cy="207286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02521B-542A-472E-B994-3BC36BA33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755" y="2764970"/>
            <a:ext cx="3340809" cy="3641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E935C-B2EB-41D6-910E-1E9C12938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45928" y="2992545"/>
            <a:ext cx="3641209" cy="31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02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BBE7-F68A-4C4C-A96B-CB8BC4AE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3897087"/>
            <a:ext cx="7417207" cy="838898"/>
          </a:xfrm>
        </p:spPr>
        <p:txBody>
          <a:bodyPr anchor="ctr">
            <a:normAutofit fontScale="90000"/>
          </a:bodyPr>
          <a:lstStyle/>
          <a:p>
            <a:r>
              <a:rPr lang="en-US" sz="3600"/>
              <a:t>Existing conditions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99403-C170-46B1-87AB-F5E5BFCA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4849005"/>
            <a:ext cx="7417207" cy="1508251"/>
          </a:xfrm>
        </p:spPr>
        <p:txBody>
          <a:bodyPr>
            <a:normAutofit/>
          </a:bodyPr>
          <a:lstStyle/>
          <a:p>
            <a:r>
              <a:rPr lang="en-US" dirty="0"/>
              <a:t>Consist of existing structures totaling 6,748 SF</a:t>
            </a:r>
          </a:p>
          <a:p>
            <a:r>
              <a:rPr lang="en-US" dirty="0"/>
              <a:t>Total building value of $512,450</a:t>
            </a:r>
          </a:p>
          <a:p>
            <a:r>
              <a:rPr lang="en-US" dirty="0"/>
              <a:t>Most of the open area is for parking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7CCF4-562F-40C5-BAD8-F9BCCD7B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50" y="394500"/>
            <a:ext cx="4006171" cy="217334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5300A3-0A8C-406E-AA67-260D0B9D0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480" y="1024729"/>
            <a:ext cx="3436240" cy="2173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C0B7F-971C-49CC-B71A-95211E051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893" y="4316536"/>
            <a:ext cx="3409826" cy="2196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E7A9C3-9BAF-4D24-A322-0D9EF6DC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51" y="1020350"/>
            <a:ext cx="3773550" cy="24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99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FCEE-BB92-481C-AEE3-2185F3AD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50" y="4278245"/>
            <a:ext cx="4913384" cy="1762969"/>
          </a:xfrm>
        </p:spPr>
        <p:txBody>
          <a:bodyPr>
            <a:normAutofit/>
          </a:bodyPr>
          <a:lstStyle/>
          <a:p>
            <a:r>
              <a:rPr lang="en-US" dirty="0"/>
              <a:t>Walkability 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600CF3D-D557-4940-B908-36079FB21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826" y="4422887"/>
            <a:ext cx="5101252" cy="2190945"/>
          </a:xfrm>
        </p:spPr>
        <p:txBody>
          <a:bodyPr>
            <a:normAutofit/>
          </a:bodyPr>
          <a:lstStyle/>
          <a:p>
            <a:r>
              <a:rPr lang="en-US" sz="1800" dirty="0"/>
              <a:t>As the distance expands, the amenities become drastically more abundant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203F2-44CC-41F7-B9AA-1B1AD233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124" y="516467"/>
            <a:ext cx="4655675" cy="323569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24949B-2D07-4BDB-9288-5125240FC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91" y="193304"/>
            <a:ext cx="3964974" cy="35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BCAC6-4DD7-452F-A127-D6F37DB2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89" y="4015324"/>
            <a:ext cx="7417207" cy="838898"/>
          </a:xfrm>
        </p:spPr>
        <p:txBody>
          <a:bodyPr anchor="ctr">
            <a:normAutofit fontScale="90000"/>
          </a:bodyPr>
          <a:lstStyle/>
          <a:p>
            <a:r>
              <a:rPr lang="en-US" sz="3600"/>
              <a:t>Accessibility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7C2036-2BB8-4A5A-A47F-FBC592AE3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3" y="5035444"/>
            <a:ext cx="7417207" cy="1508251"/>
          </a:xfrm>
        </p:spPr>
        <p:txBody>
          <a:bodyPr>
            <a:normAutofit/>
          </a:bodyPr>
          <a:lstStyle/>
          <a:p>
            <a:r>
              <a:rPr lang="en-US" dirty="0"/>
              <a:t>Relative ease of accessibility to major transportation hubs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24A70B-871A-4F6C-9142-8100592D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" r="17508" b="-2"/>
          <a:stretch/>
        </p:blipFill>
        <p:spPr>
          <a:xfrm>
            <a:off x="286454" y="703385"/>
            <a:ext cx="3331490" cy="289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7F030-1D6B-4295-915D-DA4B6DFB6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899" b="1"/>
          <a:stretch/>
        </p:blipFill>
        <p:spPr>
          <a:xfrm>
            <a:off x="3863065" y="166156"/>
            <a:ext cx="4518520" cy="3125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D888FA-CBFF-49E5-B9C0-38B798757F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1" r="2" b="2650"/>
          <a:stretch/>
        </p:blipFill>
        <p:spPr>
          <a:xfrm>
            <a:off x="8565842" y="1971830"/>
            <a:ext cx="3306118" cy="2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0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48BF-C912-4E60-947C-AC3E1215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49" y="242667"/>
            <a:ext cx="7729728" cy="1188720"/>
          </a:xfrm>
        </p:spPr>
        <p:txBody>
          <a:bodyPr/>
          <a:lstStyle/>
          <a:p>
            <a:r>
              <a:rPr lang="en-US" dirty="0"/>
              <a:t>Positives and Negatives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692D7-074E-4B45-971B-A28DB7E35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76" y="1694571"/>
            <a:ext cx="10972800" cy="4326402"/>
          </a:xfrm>
        </p:spPr>
        <p:txBody>
          <a:bodyPr>
            <a:normAutofit/>
          </a:bodyPr>
          <a:lstStyle/>
          <a:p>
            <a:r>
              <a:rPr lang="en-US" dirty="0"/>
              <a:t>Positives:</a:t>
            </a:r>
          </a:p>
          <a:p>
            <a:pPr lvl="1"/>
            <a:r>
              <a:rPr lang="en-US" dirty="0"/>
              <a:t>The site is located relatively near all major transportation hubs</a:t>
            </a:r>
          </a:p>
          <a:p>
            <a:pPr lvl="1"/>
            <a:r>
              <a:rPr lang="en-US" dirty="0"/>
              <a:t>Walkability is reasonably good due to its proximity to parks</a:t>
            </a:r>
          </a:p>
          <a:p>
            <a:pPr lvl="1"/>
            <a:r>
              <a:rPr lang="en-US" dirty="0"/>
              <a:t>The site has potential as a new development area</a:t>
            </a:r>
          </a:p>
          <a:p>
            <a:pPr lvl="1"/>
            <a:r>
              <a:rPr lang="en-US" dirty="0"/>
              <a:t>The surrounding area is ideal for more redevelopment projects</a:t>
            </a:r>
          </a:p>
          <a:p>
            <a:r>
              <a:rPr lang="en-US" dirty="0"/>
              <a:t>Negatives:</a:t>
            </a:r>
          </a:p>
          <a:p>
            <a:pPr lvl="1"/>
            <a:r>
              <a:rPr lang="en-US" dirty="0"/>
              <a:t>Existing buildings will need to be demolished</a:t>
            </a:r>
          </a:p>
          <a:p>
            <a:pPr lvl="1"/>
            <a:r>
              <a:rPr lang="en-US" dirty="0"/>
              <a:t>The site is not located on a major intersection </a:t>
            </a:r>
          </a:p>
          <a:p>
            <a:pPr lvl="1"/>
            <a:r>
              <a:rPr lang="en-US" dirty="0"/>
              <a:t>Amenities near the site are not as appealing as other sites</a:t>
            </a:r>
          </a:p>
          <a:p>
            <a:pPr lvl="1"/>
            <a:r>
              <a:rPr lang="en-US" dirty="0"/>
              <a:t>The site can be redeveloped but the surrounding buildings will downplay the efforts to rehab the site effectively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9945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Widescreen</PresentationFormat>
  <Paragraphs>66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Gill Sans MT</vt:lpstr>
      <vt:lpstr>Parcel</vt:lpstr>
      <vt:lpstr>River’s Edge at Dixie</vt:lpstr>
      <vt:lpstr>Agenda</vt:lpstr>
      <vt:lpstr>Executive summary</vt:lpstr>
      <vt:lpstr>Site analysis</vt:lpstr>
      <vt:lpstr>Site Analysis </vt:lpstr>
      <vt:lpstr>Existing conditions </vt:lpstr>
      <vt:lpstr>Walkability </vt:lpstr>
      <vt:lpstr>Accessibility </vt:lpstr>
      <vt:lpstr>Positives and Negatives </vt:lpstr>
      <vt:lpstr>Regulatory analysis </vt:lpstr>
      <vt:lpstr>Location basics</vt:lpstr>
      <vt:lpstr>Development review committee </vt:lpstr>
      <vt:lpstr>Planning &amp; Zoning Board </vt:lpstr>
      <vt:lpstr>Code Enforcement Board &amp; Special Magistrate </vt:lpstr>
      <vt:lpstr>Zoning code</vt:lpstr>
      <vt:lpstr>Mixed-use development </vt:lpstr>
      <vt:lpstr>Market analysis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area</vt:lpstr>
      <vt:lpstr>Demographics </vt:lpstr>
      <vt:lpstr>Demographics </vt:lpstr>
      <vt:lpstr>Demographics </vt:lpstr>
      <vt:lpstr>Demographics </vt:lpstr>
      <vt:lpstr>Retail comparison</vt:lpstr>
      <vt:lpstr>Traffic count </vt:lpstr>
      <vt:lpstr>Proposed design</vt:lpstr>
      <vt:lpstr>Proposed Design</vt:lpstr>
      <vt:lpstr>Financial analysis </vt:lpstr>
      <vt:lpstr>Space breakeout</vt:lpstr>
      <vt:lpstr>Current market condition &amp; initial assumptions</vt:lpstr>
      <vt:lpstr>Development cost</vt:lpstr>
      <vt:lpstr>All in development cost</vt:lpstr>
      <vt:lpstr>Investment valuation</vt:lpstr>
      <vt:lpstr>The ask:</vt:lpstr>
      <vt:lpstr>Deal structure </vt:lpstr>
      <vt:lpstr>Profit distribution per equity stake 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River’s Edge at Dixie</dc:title>
  <dc:creator>Connor Nitterauer</dc:creator>
  <cp:lastModifiedBy>Connor Nitterauer</cp:lastModifiedBy>
  <cp:revision>1</cp:revision>
  <dcterms:created xsi:type="dcterms:W3CDTF">2020-06-20T01:06:06Z</dcterms:created>
  <dcterms:modified xsi:type="dcterms:W3CDTF">2020-06-20T01:06:45Z</dcterms:modified>
</cp:coreProperties>
</file>